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9" r:id="rId2"/>
    <p:sldId id="278" r:id="rId3"/>
    <p:sldId id="271" r:id="rId4"/>
    <p:sldId id="272" r:id="rId5"/>
    <p:sldId id="273" r:id="rId6"/>
    <p:sldId id="274" r:id="rId7"/>
    <p:sldId id="275" r:id="rId8"/>
    <p:sldId id="276" r:id="rId9"/>
    <p:sldId id="279" r:id="rId10"/>
    <p:sldId id="289" r:id="rId11"/>
    <p:sldId id="280" r:id="rId12"/>
    <p:sldId id="281" r:id="rId13"/>
    <p:sldId id="290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9929813" cy="6799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37" autoAdjust="0"/>
    <p:restoredTop sz="86722" autoAdjust="0"/>
  </p:normalViewPr>
  <p:slideViewPr>
    <p:cSldViewPr snapToGrid="0" snapToObjects="1">
      <p:cViewPr varScale="1">
        <p:scale>
          <a:sx n="88" d="100"/>
          <a:sy n="88" d="100"/>
        </p:scale>
        <p:origin x="915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747B2-F1F3-8743-A4A9-592B717224D1}" type="datetime1">
              <a:rPr lang="en-NZ" smtClean="0"/>
              <a:t>26/02/2024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1073D-25D0-DE44-BDFD-CAEED8CB5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709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51.317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1 326,'2'-1,"-2"0,2 1,-1 0,0-1,1 0,-2 0,2 1,-1-1,0 0,0 0,0 0,0 0,0 0,0 0,-1-1,1 2,1-3,6-8,31-23,55-38,-85 65,2-1,-1 0,2 1,0 0,0 1,0 0,0 1,1 0,0 1,0 0,0 2,1-1,16 0,-24 3,0 0,0-1,0 0,0 0,0 0,0-1,0 1,0-1,9-5,-12 5,0-1,0 1,0 0,1-1,-1 0,-1 0,1 0,0 0,0 0,-1-1,0 0,0 1,0-1,2-7,8-22,-6 19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53.57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1 412,'0'4,"0"-3,0-5,16-10,12-11,11-16,4-5,13-11,3 2,-4 1,-8 10,-7 12,-7 13,-6 8,-3 7,-5 0,-2 0,-5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55.410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64,'152'-11,"-4"-1,-104 12,-15 1,0-1,0-2,1-1,45-10,-67 10,69-15,-68 17,-1 0,1 1,0 0,-1 0,0 2,0-2,13 5,-6-1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57.396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24,'27'-1,"38"-7,4-1,276 4,-239 5,-68 2,46 8,-46-5,41 2,-60-7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8:48.162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1,'466'18,"133"2,-259-39,250-1,-394 43,-47-3,459 8,4-30,-282-8,110-1,-285 22,-5 1,-69-12,93 13,-109-6,107-2,66-17,-16 0,141 22,-8 0,-199-22,23 0,-57 14,288-4,-2-28,-299 20,153 5,-250 6,1 0,0 1,18 6,-17-5,0 0,21 3,97 3,173 6,-220-16,129-17,-193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15.745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91,'2'0,"457"-17,-427 15,0 1,0 3,43 5,26 3,-99-10,201 16,-151-12,0-1,0-3,97-12,-33 2,7 2,165-7,517 15,-767 3,-1 0,57 14,-51-8,60 4,36-4,176 3,603-32,-839 16,140-23,-59 3,357 9,-347 17,-19 9,-11 0,-31-9,284 20,-289-11,-61-8,-1 1,0 3,66 19,-84-17,0-3,1 1,0-2,0-1,1-1,-1-1,1-2,34-3,341-32,-164 28,79-8,-122-12,-67 6,-1 7,142 1,-17 2,-32-1,-49 14,186-3,-229-10,20 0,236 11,-360 1,0 0,0 2,-1 0,1 3,40 12,-59-16,-1 0,1 0,0 1,-1 0,1 0,-1 0,0 0,-1 0,1 0,4 9,-5-9,0 0,0 0,0 0,1 0,-1 0,1 0,-1-1,1 1,0-1,0 0,1 1,-1-2,0 1,5 1,6 0,0 0,0-2,1 0,-2 0,23-3,-11 1,-5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32.733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1 95,'24'9,"2"0,17-3,1-3,82-5,87-20,-202 21,191-26,427-39,-462 62,174 20,-228-10,-74-5,0 0,0 3,0 2,60 16,-51-7,0-3,0 0,1-3,94 4,101-24,-167 4,1 3,85 7,224 12,-2-27,-327 9,-28 1,0-2,31-7,-43 7,14 0,1 0,-1 3,55 3,-15 0,114 10,-7 0,384-49,-561 37,471-32,-263 50,-27-1,222-32,-142 0,-228 15,0 2,0 2,0 1,-1 1,45 16,-43-14,0-1,0-1,49 1,114-8,-94-1,772 1,-840 3,49 8,16 2,287-18,-7-23,255-8,-598 35,0-1,0-1,60-17,-81 18,1 0,0 0,0 3,36 0,76 18,-103-14,89 11,64 13,-70-10,1-4,142-1,550-10,-422-5,-289-1,48 2,-121 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3-10-22T23:09:39.511"/>
    </inkml:context>
    <inkml:brush xml:id="br0">
      <inkml:brushProperty name="width" value="0.3" units="cm"/>
      <inkml:brushProperty name="height" value="0.6" units="cm"/>
      <inkml:brushProperty name="color" value="#FF2500"/>
      <inkml:brushProperty name="tip" value="rectangle"/>
      <inkml:brushProperty name="rasterOp" value="maskPen"/>
      <inkml:brushProperty name="ignorePressure" value="1"/>
    </inkml:brush>
  </inkml:definitions>
  <inkml:trace contextRef="#ctx0" brushRef="#br0">0 140,'333'12,"14"0,-76-25,25 0,-103 15,298-3,-318-10,34-1,243 27,-170-9,-68-2,-114 7,9-1,430-21,-131-2,-344 13,104 0,174-23,-270 14,114-18,-157 23,0 2,0 1,0 1,1 2,41 7,51 2,286-10,-192-3,3-9,9-1,228-2,-388 11,0 2,78 10,24-1,62 8,-87 12,-82-16,1-3,90 4,-47-5,-68-6,2-1,38-4,-37 1,68 7,-73-2,1-1,63-6,-27-6,253-24,-258 27,89-19,2-1,-73 16,-18 2,90-3,-113 11,46-9,16 0,212 8,-166 4,156 21,2 1,-234-26,45 2,-104 0,0 2,-1 1,1 0,-1 1,19 7,-24-7,1 0,0 0,0-1,0-1,1 0,-1-1,1 1,-1-2,1 0,-1-1,0-1,1 0,16-4,-11 2,-1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BCCFD6-8453-3A41-8DD6-727D083D600D}" type="datetime1">
              <a:rPr lang="en-NZ" smtClean="0"/>
              <a:t>26/02/2024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29C3F-8CE0-8B4F-9D5F-AF3B2F6E71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316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ADF719F-163C-4F4B-88EE-1C09BAFA50F7}" type="datetime1">
              <a:rPr lang="en-NZ" smtClean="0"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2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44F3E6-B384-3B42-B451-1CF82C4338FB}" type="datetime1">
              <a:rPr lang="en-NZ" smtClean="0"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7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27FAA-0610-5B4A-817D-AB2A251D6FFE}" type="datetime1">
              <a:rPr lang="en-NZ" smtClean="0"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7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E11887D-5A21-0940-A6A7-2280024FB6BA}" type="datetime1">
              <a:rPr lang="en-NZ" smtClean="0"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43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91D50BE-D09D-8F41-A66C-F5AFF2BF774A}" type="datetime1">
              <a:rPr lang="en-NZ" smtClean="0"/>
              <a:t>26/02/2024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82B7FE-03AE-C44C-8025-D3AC8F2BFB8B}" type="datetime1">
              <a:rPr lang="en-NZ" smtClean="0"/>
              <a:t>26/02/2024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8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AE7A0E-EF80-2D45-80E0-8765762BBE41}" type="datetime1">
              <a:rPr lang="en-NZ" smtClean="0"/>
              <a:t>26/02/2024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DD1819-7453-B141-AB6B-AA9CE17D4E15}" type="datetime1">
              <a:rPr lang="en-NZ" smtClean="0"/>
              <a:t>26/02/2024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5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9E39E0-1887-D945-A44C-D1D19DD98099}" type="datetime1">
              <a:rPr lang="en-NZ" smtClean="0"/>
              <a:t>26/02/2024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9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8A7903A-75E5-7D4D-9BB6-208878B6D99D}" type="datetime1">
              <a:rPr lang="en-NZ" smtClean="0"/>
              <a:t>26/02/2024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C2A76-6B45-C14C-AE1F-D77107356210}" type="datetime1">
              <a:rPr lang="en-NZ" smtClean="0"/>
              <a:t>26/02/2024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Change the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521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683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/>
              <a:t>Click to edit Master text styles</a:t>
            </a:r>
          </a:p>
          <a:p>
            <a:pPr lvl="1"/>
            <a:r>
              <a:rPr lang="en-AU" dirty="0"/>
              <a:t>Second level</a:t>
            </a:r>
          </a:p>
          <a:p>
            <a:pPr lvl="2"/>
            <a:r>
              <a:rPr lang="en-AU" dirty="0"/>
              <a:t>Third level</a:t>
            </a:r>
          </a:p>
          <a:p>
            <a:pPr lvl="3"/>
            <a:r>
              <a:rPr lang="en-AU" dirty="0"/>
              <a:t>Fourth level</a:t>
            </a:r>
          </a:p>
          <a:p>
            <a:pPr lvl="4"/>
            <a:r>
              <a:rPr lang="en-AU"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3031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 b="1" i="1">
                <a:solidFill>
                  <a:schemeClr val="bg1"/>
                </a:solidFill>
              </a:defRPr>
            </a:lvl1pPr>
          </a:lstStyle>
          <a:p>
            <a:r>
              <a:rPr lang="en-US"/>
              <a:t>Change the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37790" y="60477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A6B90-B897-0149-91B4-6511B6B9D6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6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06000" indent="-4500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885600" indent="-3600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220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6632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customXml" Target="../ink/ink2.xml"/><Relationship Id="rId12" Type="http://schemas.openxmlformats.org/officeDocument/2006/relationships/image" Target="../media/image10.png"/><Relationship Id="rId2" Type="http://schemas.openxmlformats.org/officeDocument/2006/relationships/hyperlink" Target="https://sidra.smu.edu.sg/research-program/international-dispute-resolution-survey/sidra-survey-2022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11" Type="http://schemas.openxmlformats.org/officeDocument/2006/relationships/customXml" Target="../ink/ink4.xml"/><Relationship Id="rId5" Type="http://schemas.openxmlformats.org/officeDocument/2006/relationships/customXml" Target="../ink/ink1.xml"/><Relationship Id="rId10" Type="http://schemas.openxmlformats.org/officeDocument/2006/relationships/image" Target="../media/image9.png"/><Relationship Id="rId4" Type="http://schemas.openxmlformats.org/officeDocument/2006/relationships/image" Target="../media/image6.png"/><Relationship Id="rId9" Type="http://schemas.openxmlformats.org/officeDocument/2006/relationships/customXml" Target="../ink/ink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customXml" Target="../ink/ink6.xm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customXml" Target="../ink/ink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arbitrationblog.kluwerarbitration.com/author/luke-nottage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uthor=488525" TargetMode="External"/><Relationship Id="rId2" Type="http://schemas.openxmlformats.org/officeDocument/2006/relationships/hyperlink" Target="https://japaneselaw.sydney.edu.au/2020/08/book-in-press-with-elga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C56D1764-6204-48F1-E8F5-4257E8467E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241" y="2800359"/>
            <a:ext cx="8509517" cy="1930262"/>
          </a:xfrm>
        </p:spPr>
        <p:txBody>
          <a:bodyPr>
            <a:noAutofit/>
          </a:bodyPr>
          <a:lstStyle/>
          <a:p>
            <a:r>
              <a:rPr lang="en-AU" sz="4000" dirty="0">
                <a:solidFill>
                  <a:schemeClr val="bg1"/>
                </a:solidFill>
              </a:rPr>
              <a:t>ADR Address of the </a:t>
            </a:r>
          </a:p>
          <a:p>
            <a:r>
              <a:rPr lang="en-AU" sz="4000" dirty="0">
                <a:solidFill>
                  <a:schemeClr val="bg1"/>
                </a:solidFill>
              </a:rPr>
              <a:t>Supreme Court of New South Wales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8817EC-A062-C5D4-349C-E0F4559B4916}"/>
              </a:ext>
            </a:extLst>
          </p:cNvPr>
          <p:cNvSpPr txBox="1"/>
          <p:nvPr/>
        </p:nvSpPr>
        <p:spPr>
          <a:xfrm>
            <a:off x="1832605" y="1227210"/>
            <a:ext cx="5161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400" i="1" dirty="0">
                <a:solidFill>
                  <a:schemeClr val="bg1"/>
                </a:solidFill>
              </a:rPr>
              <a:t>Welcome</a:t>
            </a:r>
          </a:p>
        </p:txBody>
      </p:sp>
    </p:spTree>
    <p:extLst>
      <p:ext uri="{BB962C8B-B14F-4D97-AF65-F5344CB8AC3E}">
        <p14:creationId xmlns:p14="http://schemas.microsoft.com/office/powerpoint/2010/main" val="3823483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D178FA93-6C49-7F05-BBB7-8E11289EC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E31C8D0B-727B-F17E-2A39-E83864A6B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9929" y="246644"/>
            <a:ext cx="8624141" cy="1239735"/>
          </a:xfrm>
        </p:spPr>
        <p:txBody>
          <a:bodyPr>
            <a:normAutofit/>
          </a:bodyPr>
          <a:lstStyle/>
          <a:p>
            <a:r>
              <a:rPr lang="en-AU" dirty="0" err="1">
                <a:solidFill>
                  <a:schemeClr val="bg1"/>
                </a:solidFill>
              </a:rPr>
              <a:t>Eg</a:t>
            </a:r>
            <a:r>
              <a:rPr lang="en-AU" dirty="0">
                <a:solidFill>
                  <a:schemeClr val="bg1"/>
                </a:solidFill>
              </a:rPr>
              <a:t> </a:t>
            </a:r>
            <a:r>
              <a:rPr lang="en-AU" b="1" dirty="0">
                <a:solidFill>
                  <a:schemeClr val="bg1"/>
                </a:solidFill>
              </a:rPr>
              <a:t>Singapore International Dispute Resolution Academy (SIDRA) Survey 2022:</a:t>
            </a:r>
          </a:p>
          <a:p>
            <a:r>
              <a:rPr lang="en-AU" dirty="0">
                <a:solidFill>
                  <a:schemeClr val="bg1"/>
                </a:solidFill>
              </a:rPr>
              <a:t>¾ external lawyers (39% Singapore), ¼ internal lawyers or executives (57%)</a:t>
            </a:r>
          </a:p>
          <a:p>
            <a:r>
              <a:rPr lang="en-AU" sz="1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https://sidra.smu.edu.sg/research-program/international-dispute-resolution-survey/sidra-survey-2022</a:t>
            </a:r>
            <a:r>
              <a:rPr lang="en-AU" sz="1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87661F7-F8AB-C452-C33D-9F050DADBC8C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3"/>
          <a:stretch/>
        </p:blipFill>
        <p:spPr>
          <a:xfrm>
            <a:off x="176107" y="1808398"/>
            <a:ext cx="4606537" cy="3258399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BE16201-13CD-DE56-C81C-F2A5B96DC9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120" y="2564678"/>
            <a:ext cx="4158845" cy="3258398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9889F28-E28F-D4AF-EBC9-26638C79A0E1}"/>
                  </a:ext>
                </a:extLst>
              </p14:cNvPr>
              <p14:cNvContentPartPr/>
              <p14:nvPr/>
            </p14:nvContentPartPr>
            <p14:xfrm>
              <a:off x="5173347" y="4441933"/>
              <a:ext cx="171765" cy="117211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9889F28-E28F-D4AF-EBC9-26638C79A0E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19333" y="4334070"/>
                <a:ext cx="279433" cy="3325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F47BA9-6269-2728-30CC-9584CD6EBAFC}"/>
                  </a:ext>
                </a:extLst>
              </p14:cNvPr>
              <p14:cNvContentPartPr/>
              <p14:nvPr/>
            </p14:nvContentPartPr>
            <p14:xfrm>
              <a:off x="5570081" y="4493517"/>
              <a:ext cx="185808" cy="150159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F47BA9-6269-2728-30CC-9584CD6EBAFC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16067" y="4385747"/>
                <a:ext cx="293476" cy="3653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E4B9ACF-21DD-A2AB-1983-2037DCE0B3D6}"/>
                  </a:ext>
                </a:extLst>
              </p14:cNvPr>
              <p14:cNvContentPartPr/>
              <p14:nvPr/>
            </p14:nvContentPartPr>
            <p14:xfrm>
              <a:off x="1694032" y="3254974"/>
              <a:ext cx="257647" cy="22956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E4B9ACF-21DD-A2AB-1983-2037DCE0B3D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640131" y="3147368"/>
                <a:ext cx="365090" cy="2378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A474B1B-D63D-6A36-8581-616FF066C663}"/>
                  </a:ext>
                </a:extLst>
              </p14:cNvPr>
              <p14:cNvContentPartPr/>
              <p14:nvPr/>
            </p14:nvContentPartPr>
            <p14:xfrm>
              <a:off x="1148489" y="3848049"/>
              <a:ext cx="313822" cy="8912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A474B1B-D63D-6A36-8581-616FF066C663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94444" y="3741105"/>
                <a:ext cx="421552" cy="222444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29659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77CF-1F9A-1346-9797-D858EBE5C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69358"/>
            <a:ext cx="8229600" cy="1143000"/>
          </a:xfrm>
        </p:spPr>
        <p:txBody>
          <a:bodyPr>
            <a:normAutofit/>
          </a:bodyPr>
          <a:lstStyle/>
          <a:p>
            <a:r>
              <a:rPr lang="en-AU" sz="3600" dirty="0"/>
              <a:t>So: what now drives IA costs and delays?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1820-0988-1E47-B474-B63C3B8B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598" y="1417638"/>
            <a:ext cx="8686801" cy="41683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en-AU" sz="2200" dirty="0"/>
              <a:t>Transactions hence disputes are indeed </a:t>
            </a:r>
            <a:r>
              <a:rPr lang="en-AU" sz="2200" i="1" dirty="0"/>
              <a:t>more complex</a:t>
            </a:r>
            <a:r>
              <a:rPr lang="en-AU" sz="2200" dirty="0"/>
              <a:t>:</a:t>
            </a:r>
          </a:p>
          <a:p>
            <a:pPr lvl="1"/>
            <a:r>
              <a:rPr lang="en-AU" sz="1800" dirty="0"/>
              <a:t>e.g. multi-party/contracts: IA does struggle to address these as rooted in consent (Garnett ‘23 MULR)</a:t>
            </a:r>
          </a:p>
          <a:p>
            <a:pPr marL="205740" lvl="1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2200" dirty="0"/>
              <a:t>BUT also: </a:t>
            </a:r>
          </a:p>
          <a:p>
            <a:pPr marL="514350" indent="-514350">
              <a:buFont typeface="+mj-lt"/>
              <a:buAutoNum type="romanLcPeriod" startAt="2"/>
            </a:pPr>
            <a:r>
              <a:rPr lang="en-AU" sz="2200" b="1" dirty="0"/>
              <a:t>IA has no real competitor</a:t>
            </a:r>
            <a:r>
              <a:rPr lang="en-AU" sz="2200" dirty="0"/>
              <a:t> (especially ICA): NYC provides worldwide </a:t>
            </a:r>
            <a:r>
              <a:rPr lang="en-AU" sz="2200" u="sng" dirty="0"/>
              <a:t>enforceability</a:t>
            </a:r>
            <a:r>
              <a:rPr lang="en-AU" sz="2200" dirty="0"/>
              <a:t> of rulings </a:t>
            </a:r>
          </a:p>
          <a:p>
            <a:pPr lvl="1"/>
            <a:r>
              <a:rPr lang="en-AU" sz="2000" dirty="0"/>
              <a:t>c.f. even the new Int’l Comm Courts, or 2019 Singapore Mediation Convention (few ratifications)</a:t>
            </a:r>
          </a:p>
          <a:p>
            <a:pPr marL="205740" lvl="1" indent="0">
              <a:buNone/>
            </a:pPr>
            <a:endParaRPr lang="en-AU" sz="1800" dirty="0"/>
          </a:p>
          <a:p>
            <a:pPr marL="514350" indent="-514350">
              <a:buFont typeface="+mj-lt"/>
              <a:buAutoNum type="romanLcPeriod" startAt="2"/>
            </a:pPr>
            <a:r>
              <a:rPr lang="en-AU" sz="2200" b="1" dirty="0"/>
              <a:t>Expansion of (large) law firms</a:t>
            </a:r>
            <a:r>
              <a:rPr lang="en-AU" sz="2200" dirty="0"/>
              <a:t>, especially ‘billable hours’ model</a:t>
            </a:r>
          </a:p>
        </p:txBody>
      </p:sp>
    </p:spTree>
    <p:extLst>
      <p:ext uri="{BB962C8B-B14F-4D97-AF65-F5344CB8AC3E}">
        <p14:creationId xmlns:p14="http://schemas.microsoft.com/office/powerpoint/2010/main" val="2147809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677CF-1F9A-1346-9797-D858EBE5C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21820-0988-1E47-B474-B63C3B8B6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4" y="1543602"/>
            <a:ext cx="8518849" cy="41683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LcPeriod" startAt="4"/>
            </a:pPr>
            <a:r>
              <a:rPr lang="en-AU" sz="2200" b="1" dirty="0"/>
              <a:t>Conservatism around controls over legal fees</a:t>
            </a:r>
            <a:r>
              <a:rPr lang="en-AU" sz="2200" dirty="0"/>
              <a:t>: </a:t>
            </a:r>
            <a:r>
              <a:rPr lang="en-AU" sz="2200" dirty="0" err="1"/>
              <a:t>cf</a:t>
            </a:r>
            <a:r>
              <a:rPr lang="en-AU" sz="2200" dirty="0"/>
              <a:t> </a:t>
            </a:r>
            <a:r>
              <a:rPr lang="en-AU" sz="2200" dirty="0" err="1"/>
              <a:t>eg</a:t>
            </a:r>
            <a:r>
              <a:rPr lang="en-AU" sz="2200" dirty="0"/>
              <a:t> </a:t>
            </a:r>
          </a:p>
          <a:p>
            <a:pPr lvl="1"/>
            <a:r>
              <a:rPr lang="en-AU" sz="2000" dirty="0"/>
              <a:t>Absolute caps based on dispute amount? (IAMA ‘14 = RI ‘16, no more!)</a:t>
            </a:r>
          </a:p>
          <a:p>
            <a:pPr lvl="1"/>
            <a:r>
              <a:rPr lang="en-AU" sz="2000" dirty="0" err="1"/>
              <a:t>Calderbank</a:t>
            </a:r>
            <a:r>
              <a:rPr lang="en-AU" sz="2000" dirty="0"/>
              <a:t> ‘sealed offers’? Little practice/encouragement</a:t>
            </a:r>
          </a:p>
          <a:p>
            <a:pPr lvl="1"/>
            <a:endParaRPr lang="en-AU" sz="2000" dirty="0"/>
          </a:p>
          <a:p>
            <a:pPr marL="514350" indent="-514350">
              <a:buFont typeface="+mj-lt"/>
              <a:buAutoNum type="romanLcPeriod" startAt="5"/>
            </a:pPr>
            <a:r>
              <a:rPr lang="en-AU" sz="2200" b="1" dirty="0"/>
              <a:t>Confidentiality </a:t>
            </a:r>
            <a:r>
              <a:rPr lang="en-AU" sz="2200" dirty="0"/>
              <a:t>&amp; </a:t>
            </a:r>
            <a:r>
              <a:rPr lang="en-AU" sz="2200" b="1" dirty="0"/>
              <a:t>IBA ‘soft’ law</a:t>
            </a:r>
            <a:r>
              <a:rPr lang="en-AU" sz="2200" dirty="0"/>
              <a:t>? </a:t>
            </a:r>
          </a:p>
          <a:p>
            <a:pPr lvl="1"/>
            <a:r>
              <a:rPr lang="en-AU" sz="2000" dirty="0"/>
              <a:t>Double-edged swords (especially now ICA </a:t>
            </a:r>
            <a:r>
              <a:rPr lang="en-AU" sz="2000" dirty="0">
                <a:sym typeface="Wingdings" panose="05000000000000000000" pitchFamily="2" charset="2"/>
              </a:rPr>
              <a:t>influencing </a:t>
            </a:r>
            <a:r>
              <a:rPr lang="en-AU" sz="2000" dirty="0"/>
              <a:t>ISA)</a:t>
            </a:r>
          </a:p>
          <a:p>
            <a:pPr lvl="1"/>
            <a:r>
              <a:rPr lang="en-AU" sz="2000" dirty="0"/>
              <a:t>Some pushback, e.g. Swiss Arb Association, Prague Rules ‘18, JCAA Interactive Arb Rules ‘19</a:t>
            </a:r>
          </a:p>
        </p:txBody>
      </p:sp>
    </p:spTree>
    <p:extLst>
      <p:ext uri="{BB962C8B-B14F-4D97-AF65-F5344CB8AC3E}">
        <p14:creationId xmlns:p14="http://schemas.microsoft.com/office/powerpoint/2010/main" val="3995376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9B38731-8BC3-509F-B661-A5AA51506F00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50394" y="1018866"/>
            <a:ext cx="7670850" cy="3995261"/>
          </a:xfrm>
          <a:solidFill>
            <a:srgbClr val="ACCFF2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FE33F95-51FF-5077-A502-B12B0C985642}"/>
              </a:ext>
            </a:extLst>
          </p:cNvPr>
          <p:cNvSpPr txBox="1"/>
          <p:nvPr/>
        </p:nvSpPr>
        <p:spPr>
          <a:xfrm>
            <a:off x="472449" y="206226"/>
            <a:ext cx="7933319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AU" dirty="0">
                <a:solidFill>
                  <a:schemeClr val="bg1"/>
                </a:solidFill>
              </a:rPr>
              <a:t>https://arbitrationblog.kluwerarbitration.com/2023/10/10/interviews-with-our-editors-in-conversation-with-</a:t>
            </a:r>
            <a:r>
              <a:rPr lang="en-AU" b="1" dirty="0">
                <a:solidFill>
                  <a:srgbClr val="FF0000"/>
                </a:solidFill>
              </a:rPr>
              <a:t>the-hon-wayne-martin-ac-kc</a:t>
            </a:r>
            <a:r>
              <a:rPr lang="en-AU" dirty="0"/>
              <a:t>/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796D084C-EF3C-FD79-E992-DAA6F852A621}"/>
                  </a:ext>
                </a:extLst>
              </p14:cNvPr>
              <p14:cNvContentPartPr/>
              <p14:nvPr/>
            </p14:nvContentPartPr>
            <p14:xfrm>
              <a:off x="2065918" y="1145455"/>
              <a:ext cx="3182509" cy="34839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796D084C-EF3C-FD79-E992-DAA6F852A62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1922" y="1037706"/>
                <a:ext cx="3290141" cy="2499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FEBC2D69-16EF-6E53-4166-E8B23C3625DA}"/>
                  </a:ext>
                </a:extLst>
              </p14:cNvPr>
              <p14:cNvContentPartPr/>
              <p14:nvPr/>
            </p14:nvContentPartPr>
            <p14:xfrm>
              <a:off x="2148560" y="3468330"/>
              <a:ext cx="3792598" cy="64817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FEBC2D69-16EF-6E53-4166-E8B23C3625D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094560" y="3360302"/>
                <a:ext cx="3900238" cy="28051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F47473B-D380-E7B6-E7CB-7AA5A40501A8}"/>
                  </a:ext>
                </a:extLst>
              </p14:cNvPr>
              <p14:cNvContentPartPr/>
              <p14:nvPr/>
            </p14:nvContentPartPr>
            <p14:xfrm>
              <a:off x="1652711" y="4326343"/>
              <a:ext cx="4594166" cy="44021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F47473B-D380-E7B6-E7CB-7AA5A40501A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98713" y="4218975"/>
                <a:ext cx="4701802" cy="25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CD802D68-990C-5E42-E0E2-FE21079F4646}"/>
                  </a:ext>
                </a:extLst>
              </p14:cNvPr>
              <p14:cNvContentPartPr/>
              <p14:nvPr/>
            </p14:nvContentPartPr>
            <p14:xfrm>
              <a:off x="3355234" y="4798156"/>
              <a:ext cx="4206886" cy="59145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CD802D68-990C-5E42-E0E2-FE21079F464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301240" y="4690620"/>
                <a:ext cx="4314515" cy="27385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307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FBFA-5486-F54A-B742-3EAE4469D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4. The Fall of Arb-Med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E6019-A1A2-F645-9624-A31AC471B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94" y="1373933"/>
            <a:ext cx="8136294" cy="4110134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US" sz="2600" dirty="0"/>
              <a:t>As ICA spread East, the practice of the arbitrator acting as mediator attracted interest (notably, still, in PRC): efficiencies?</a:t>
            </a:r>
            <a:endParaRPr lang="en-US" dirty="0"/>
          </a:p>
          <a:p>
            <a:pPr lvl="1">
              <a:spcAft>
                <a:spcPts val="1200"/>
              </a:spcAft>
            </a:pPr>
            <a:r>
              <a:rPr lang="en-US" sz="2200" dirty="0"/>
              <a:t>But concerns, especially if ‘caucusing’, over equal treatment and neutrality - led to e.g.:</a:t>
            </a:r>
          </a:p>
          <a:p>
            <a:r>
              <a:rPr lang="en-US" sz="2600" dirty="0"/>
              <a:t>… HK in ‘89 </a:t>
            </a:r>
            <a:r>
              <a:rPr lang="en-US" sz="2600" dirty="0">
                <a:sym typeface="Wingdings" panose="05000000000000000000" pitchFamily="2" charset="2"/>
              </a:rPr>
              <a:t> Singapore ’94 adding that if mediation fails, arbitrator must disclose material information received in confidential caucusing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Yet not used! So from ‘15 SIMC/SIAC Arb-Med-Arb, with separate neutrals</a:t>
            </a:r>
          </a:p>
        </p:txBody>
      </p:sp>
    </p:spTree>
    <p:extLst>
      <p:ext uri="{BB962C8B-B14F-4D97-AF65-F5344CB8AC3E}">
        <p14:creationId xmlns:p14="http://schemas.microsoft.com/office/powerpoint/2010/main" val="3428452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DCEB9-0C89-7945-896E-56A655D1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1838"/>
            <a:ext cx="8229600" cy="1143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80FD8-5767-6B47-95A0-BEB27608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4838"/>
            <a:ext cx="8229600" cy="4168324"/>
          </a:xfrm>
        </p:spPr>
        <p:txBody>
          <a:bodyPr>
            <a:normAutofit/>
          </a:bodyPr>
          <a:lstStyle/>
          <a:p>
            <a:r>
              <a:rPr lang="en-US" sz="2600" dirty="0"/>
              <a:t>CAA (NSW) 1990 innovation also not used, so 2010 revision adds above </a:t>
            </a:r>
            <a:r>
              <a:rPr lang="en-US" sz="2600" u="sng" dirty="0"/>
              <a:t>plus</a:t>
            </a:r>
            <a:r>
              <a:rPr lang="en-US" sz="2600" dirty="0"/>
              <a:t> requirement of second consent by parties if mediation fails – still not used?</a:t>
            </a:r>
          </a:p>
          <a:p>
            <a:pPr lvl="1"/>
            <a:r>
              <a:rPr lang="en-US" sz="2600" dirty="0"/>
              <a:t>ACICA Arb Rules draft had similar model (plus ‘back-up arbitrator’): not adopted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Japan adds practice of parties agreeing neutral will not use material information in award, but doesn’t actively advertise Arb-Med (nor Korea)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18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D016-E202-2041-9C7C-898D125F7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5. The Rise of Med-Arb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AE2C2-963E-6745-B6F0-436699F31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36" y="1344837"/>
            <a:ext cx="8686800" cy="455210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Instead, growing use of multi-tiered DR clauses (</a:t>
            </a:r>
            <a:r>
              <a:rPr lang="en-US" sz="2000" dirty="0"/>
              <a:t>e.g. QMUL surveys</a:t>
            </a:r>
            <a:r>
              <a:rPr lang="en-US" sz="2400" dirty="0"/>
              <a:t>)</a:t>
            </a:r>
            <a:endParaRPr lang="en-AU" sz="2400" dirty="0"/>
          </a:p>
          <a:p>
            <a:pPr lvl="1">
              <a:spcAft>
                <a:spcPts val="1200"/>
              </a:spcAft>
            </a:pPr>
            <a:r>
              <a:rPr lang="en-AU" sz="2400" dirty="0"/>
              <a:t>Although regional variance: less in international contracts involving e.g. parties from Korea, Japan, China … more if from the common law jurisdictions in Asia</a:t>
            </a:r>
          </a:p>
          <a:p>
            <a:pPr lvl="1">
              <a:spcAft>
                <a:spcPts val="1200"/>
              </a:spcAft>
            </a:pPr>
            <a:r>
              <a:rPr lang="en-AU" sz="2400" dirty="0"/>
              <a:t>more costs/lawyers leads to courts/legislatures promoting ADR domestically, so commercially supplied mediation services / familiarity grow? But not </a:t>
            </a:r>
            <a:r>
              <a:rPr lang="en-AU" sz="2400" dirty="0" err="1"/>
              <a:t>eg</a:t>
            </a:r>
            <a:r>
              <a:rPr lang="en-AU" sz="2400" dirty="0"/>
              <a:t> India</a:t>
            </a:r>
          </a:p>
          <a:p>
            <a:pPr lvl="1">
              <a:spcAft>
                <a:spcPts val="1200"/>
              </a:spcAft>
            </a:pPr>
            <a:r>
              <a:rPr lang="en-AU" sz="2400" dirty="0"/>
              <a:t>This may also explain few ratifications of 2019 Singapore Mediation Convention</a:t>
            </a:r>
          </a:p>
        </p:txBody>
      </p:sp>
    </p:spTree>
    <p:extLst>
      <p:ext uri="{BB962C8B-B14F-4D97-AF65-F5344CB8AC3E}">
        <p14:creationId xmlns:p14="http://schemas.microsoft.com/office/powerpoint/2010/main" val="350614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B6635-C539-6942-8742-93A0B1AAB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EF84C-CB3A-C745-896F-72C60D9B5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289" y="1516226"/>
            <a:ext cx="8612155" cy="3988836"/>
          </a:xfrm>
        </p:spPr>
        <p:txBody>
          <a:bodyPr>
            <a:normAutofit fontScale="92500"/>
          </a:bodyPr>
          <a:lstStyle/>
          <a:p>
            <a:r>
              <a:rPr lang="en-AU" sz="2600" dirty="0"/>
              <a:t>Also still rare for mandatory mediation before arbitration in ISDS</a:t>
            </a:r>
          </a:p>
          <a:p>
            <a:pPr lvl="1"/>
            <a:r>
              <a:rPr lang="en-AU" sz="2200" dirty="0"/>
              <a:t>e.g. unusually in Australia-Indonesia FTA and HK-UAE BIT, but NOT in Australia-HK BIT, all signed in 2019: with Ana </a:t>
            </a:r>
            <a:r>
              <a:rPr lang="en-AU" sz="2200" dirty="0" err="1"/>
              <a:t>Ubilava</a:t>
            </a:r>
            <a:r>
              <a:rPr lang="en-AU" sz="2200" dirty="0"/>
              <a:t> et al via </a:t>
            </a:r>
            <a:r>
              <a:rPr lang="en-AU" sz="22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https://arbitrationblog.kluwerarbitration.com/author/luke-nottage/</a:t>
            </a:r>
            <a:r>
              <a:rPr lang="en-AU" sz="22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  <a:p>
            <a:pPr marL="205740" lvl="1" indent="0">
              <a:buNone/>
            </a:pPr>
            <a:endParaRPr lang="en-AU" sz="1800" dirty="0"/>
          </a:p>
          <a:p>
            <a:r>
              <a:rPr lang="en-AU" sz="2600" dirty="0"/>
              <a:t>Anyway, ISA tribunals have discussed whether pre-arb good faith negotiations step compliance goes to </a:t>
            </a:r>
            <a:r>
              <a:rPr lang="en-AU" sz="2600" u="sng" dirty="0"/>
              <a:t>jurisdiction</a:t>
            </a:r>
            <a:r>
              <a:rPr lang="en-AU" sz="2600" dirty="0"/>
              <a:t> of tribunal (pre-condition to arb) or </a:t>
            </a:r>
            <a:r>
              <a:rPr lang="en-AU" sz="2600" u="sng" dirty="0"/>
              <a:t>admissibility</a:t>
            </a:r>
            <a:r>
              <a:rPr lang="en-AU" sz="2600" dirty="0"/>
              <a:t> of the claim</a:t>
            </a:r>
          </a:p>
          <a:p>
            <a:pPr lvl="1"/>
            <a:r>
              <a:rPr lang="en-AU" sz="2200" dirty="0"/>
              <a:t>If former, courts decide &amp; non-compliance may lead to award annulment</a:t>
            </a:r>
          </a:p>
          <a:p>
            <a:pPr lvl="1"/>
            <a:r>
              <a:rPr lang="en-AU" sz="2200" dirty="0"/>
              <a:t>If latter (mostly), error of law so not reviewable by courts etc.</a:t>
            </a:r>
          </a:p>
        </p:txBody>
      </p:sp>
    </p:spTree>
    <p:extLst>
      <p:ext uri="{BB962C8B-B14F-4D97-AF65-F5344CB8AC3E}">
        <p14:creationId xmlns:p14="http://schemas.microsoft.com/office/powerpoint/2010/main" val="21681139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B52B2-D189-E04E-8422-CE3EECD9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8C0B7-A686-5849-AA54-7D4D6D7FE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826166"/>
          </a:xfrm>
        </p:spPr>
        <p:txBody>
          <a:bodyPr>
            <a:noAutofit/>
          </a:bodyPr>
          <a:lstStyle/>
          <a:p>
            <a:r>
              <a:rPr lang="en-AU" sz="2400" dirty="0"/>
              <a:t>Influencing (?) debate now in domestic courts:</a:t>
            </a:r>
          </a:p>
          <a:p>
            <a:pPr lvl="1"/>
            <a:r>
              <a:rPr lang="en-AU" sz="2400" i="1" dirty="0"/>
              <a:t>IRC</a:t>
            </a:r>
            <a:r>
              <a:rPr lang="en-AU" sz="2400" dirty="0"/>
              <a:t> 2012 SGHC suggested usually pre-condition (so jurisdictional), but recent doubts</a:t>
            </a:r>
          </a:p>
          <a:p>
            <a:pPr lvl="1"/>
            <a:r>
              <a:rPr lang="en-AU" sz="2400" i="1" dirty="0"/>
              <a:t>C v D </a:t>
            </a:r>
            <a:r>
              <a:rPr lang="en-AU" sz="2400" dirty="0"/>
              <a:t>2023 HKFCA presumed usually not (so arbitrator determines admissibility), seen as ‘pro-arbitration’ … but is this ‘anti-mediation’?</a:t>
            </a:r>
          </a:p>
          <a:p>
            <a:pPr marL="205740" lvl="1" indent="0">
              <a:buNone/>
            </a:pPr>
            <a:endParaRPr lang="en-AU" sz="2400" dirty="0"/>
          </a:p>
          <a:p>
            <a:r>
              <a:rPr lang="en-AU" sz="2400" dirty="0"/>
              <a:t>Arguably should depend on: wording, type of pre-arb steps, when issue arises (stays vs awards), how widespread is ADR?</a:t>
            </a:r>
          </a:p>
        </p:txBody>
      </p:sp>
    </p:spTree>
    <p:extLst>
      <p:ext uri="{BB962C8B-B14F-4D97-AF65-F5344CB8AC3E}">
        <p14:creationId xmlns:p14="http://schemas.microsoft.com/office/powerpoint/2010/main" val="2703287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E66C-F8AC-A146-8BA3-4CC753691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4679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6.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2E075-17BC-654A-B734-7E2195A05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578" y="1205674"/>
            <a:ext cx="8761445" cy="4446651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ICA and then ISA have grown, spreading from West to East, with arbitrators, counsel and others moving between the fields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But costs and delays remain problematic in IA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So ISM is emerging, but especially for commercial disputes, in jurisdictions with high litigation costs hence privately-supplied domestic mediation; NOT yet for ISDS involving foreign investors</a:t>
            </a:r>
          </a:p>
          <a:p>
            <a:pPr>
              <a:spcAft>
                <a:spcPts val="1200"/>
              </a:spcAft>
            </a:pPr>
            <a:r>
              <a:rPr lang="en-US" sz="2400" dirty="0"/>
              <a:t>Some cross-overs among ICA, ISA and ISM (all influenced by domestic litigation and DR) may be more productive than others, as with  some interfaces with international litigation</a:t>
            </a:r>
          </a:p>
        </p:txBody>
      </p:sp>
    </p:spTree>
    <p:extLst>
      <p:ext uri="{BB962C8B-B14F-4D97-AF65-F5344CB8AC3E}">
        <p14:creationId xmlns:p14="http://schemas.microsoft.com/office/powerpoint/2010/main" val="40682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7520" y="3429000"/>
            <a:ext cx="6588960" cy="857250"/>
          </a:xfrm>
        </p:spPr>
        <p:txBody>
          <a:bodyPr>
            <a:noAutofit/>
          </a:bodyPr>
          <a:lstStyle/>
          <a:p>
            <a:pPr algn="ctr"/>
            <a:r>
              <a:rPr lang="en-AU" dirty="0"/>
              <a:t>Prof Luke Nottage </a:t>
            </a:r>
            <a:br>
              <a:rPr lang="en-AU" dirty="0"/>
            </a:br>
            <a:r>
              <a:rPr lang="en-AU" dirty="0"/>
              <a:t>PhD, LLD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826" y="882261"/>
            <a:ext cx="6172200" cy="2654041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sz="3800" dirty="0">
                <a:solidFill>
                  <a:schemeClr val="bg2">
                    <a:lumMod val="75000"/>
                  </a:schemeClr>
                </a:solidFill>
              </a:rPr>
              <a:t>ADR Address of the </a:t>
            </a:r>
          </a:p>
          <a:p>
            <a:pPr marL="0" indent="0" algn="ctr">
              <a:buNone/>
            </a:pPr>
            <a:r>
              <a:rPr lang="en-AU" sz="3800" dirty="0">
                <a:solidFill>
                  <a:schemeClr val="bg2">
                    <a:lumMod val="75000"/>
                  </a:schemeClr>
                </a:solidFill>
              </a:rPr>
              <a:t>Supreme Court of New South Wales</a:t>
            </a:r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r>
              <a:rPr lang="en-AU" i="1" dirty="0"/>
              <a:t>Presented By </a:t>
            </a:r>
          </a:p>
        </p:txBody>
      </p:sp>
    </p:spTree>
    <p:extLst>
      <p:ext uri="{BB962C8B-B14F-4D97-AF65-F5344CB8AC3E}">
        <p14:creationId xmlns:p14="http://schemas.microsoft.com/office/powerpoint/2010/main" val="350004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842D-3C48-5E4A-B386-514C944C5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02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Further reading: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6101E-3867-F44B-8595-3422A1D51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8894"/>
            <a:ext cx="8024327" cy="4458803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US" sz="1800" dirty="0"/>
              <a:t>Nottage, </a:t>
            </a:r>
            <a:r>
              <a:rPr lang="en-US" sz="1800" i="1" dirty="0"/>
              <a:t>International Commercial and Investor-State Arbitration – Australia and Japan in Regional and Global Contexts</a:t>
            </a:r>
            <a:r>
              <a:rPr lang="en-AU" sz="1800" i="1" dirty="0"/>
              <a:t> </a:t>
            </a:r>
            <a:r>
              <a:rPr lang="en-AU" sz="1800" dirty="0"/>
              <a:t>(Elgar 2021)</a:t>
            </a:r>
          </a:p>
          <a:p>
            <a:pPr lvl="1">
              <a:spcAft>
                <a:spcPts val="600"/>
              </a:spcAft>
            </a:pPr>
            <a:r>
              <a:rPr lang="en-AU" sz="18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https://japaneselaw.sydney.edu.au/2020/08/book-in-press-with-elgar/</a:t>
            </a:r>
            <a:r>
              <a:rPr lang="en-AU" sz="1800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AU" sz="1800" dirty="0"/>
              <a:t>Including </a:t>
            </a:r>
            <a:r>
              <a:rPr lang="en-AU" sz="1800" dirty="0" err="1"/>
              <a:t>eg</a:t>
            </a:r>
            <a:r>
              <a:rPr lang="en-AU" sz="1800" dirty="0"/>
              <a:t>: ‘A </a:t>
            </a:r>
            <a:r>
              <a:rPr lang="en-AU" sz="1800" dirty="0" err="1"/>
              <a:t>Weathermap</a:t>
            </a:r>
            <a:r>
              <a:rPr lang="en-AU" sz="1800" dirty="0"/>
              <a:t> for International Arbitration: Mainly Sunny, Some Cloud, Possible Thunderstorms’ (2015) 26 ARIA 496, </a:t>
            </a:r>
          </a:p>
          <a:p>
            <a:pPr lvl="1">
              <a:spcAft>
                <a:spcPts val="600"/>
              </a:spcAft>
            </a:pPr>
            <a:r>
              <a:rPr lang="en-AU" sz="1800" dirty="0"/>
              <a:t>and ‘In/Formalisation and Globalisation of International Commercial Arbitration and Investment Treaty Arbitration in Asia’ in </a:t>
            </a:r>
            <a:r>
              <a:rPr lang="en-AU" sz="1800" dirty="0" err="1"/>
              <a:t>Zekoll</a:t>
            </a:r>
            <a:r>
              <a:rPr lang="en-AU" sz="1800" dirty="0"/>
              <a:t> et al eds, Formalisation and </a:t>
            </a:r>
            <a:r>
              <a:rPr lang="en-AU" sz="1800" dirty="0" err="1"/>
              <a:t>Flexibilisation</a:t>
            </a:r>
            <a:r>
              <a:rPr lang="en-AU" sz="1800" dirty="0"/>
              <a:t> in Dispute Resolution (Brill 2014) </a:t>
            </a:r>
          </a:p>
          <a:p>
            <a:pPr lvl="2">
              <a:spcAft>
                <a:spcPts val="600"/>
              </a:spcAft>
            </a:pPr>
            <a:r>
              <a:rPr lang="en-AU" sz="1800" dirty="0"/>
              <a:t>Those and others via </a:t>
            </a:r>
            <a:r>
              <a:rPr lang="en-AU" sz="1800" dirty="0">
                <a:solidFill>
                  <a:schemeClr val="accent5">
                    <a:lumMod val="40000"/>
                    <a:lumOff val="6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http://ssrn.com/author=488525</a:t>
            </a:r>
            <a:endParaRPr lang="en-AU" sz="18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>
              <a:spcAft>
                <a:spcPts val="600"/>
              </a:spcAft>
            </a:pPr>
            <a:r>
              <a:rPr lang="en-AU" sz="1800" dirty="0"/>
              <a:t>Nottage et al (</a:t>
            </a:r>
            <a:r>
              <a:rPr lang="en-AU" sz="1800" dirty="0" err="1"/>
              <a:t>eds</a:t>
            </a:r>
            <a:r>
              <a:rPr lang="en-AU" sz="1800" dirty="0"/>
              <a:t>) </a:t>
            </a:r>
            <a:r>
              <a:rPr lang="en-US" sz="1800" i="1" dirty="0"/>
              <a:t>New Frontiers in Asia-Pacific International Arbitration and Dispute Resolution </a:t>
            </a:r>
            <a:r>
              <a:rPr lang="en-US" sz="1800" dirty="0"/>
              <a:t>(Wolters Kluwer 2021)</a:t>
            </a:r>
            <a:endParaRPr lang="en-AU" sz="1800" dirty="0"/>
          </a:p>
          <a:p>
            <a:pPr>
              <a:spcAft>
                <a:spcPts val="600"/>
              </a:spcAft>
            </a:pPr>
            <a:r>
              <a:rPr lang="en-AU" sz="1800" dirty="0"/>
              <a:t>Reyes &amp; Gu (</a:t>
            </a:r>
            <a:r>
              <a:rPr lang="en-AU" sz="1800" dirty="0" err="1"/>
              <a:t>eds</a:t>
            </a:r>
            <a:r>
              <a:rPr lang="en-AU" sz="1800" dirty="0"/>
              <a:t>), </a:t>
            </a:r>
            <a:r>
              <a:rPr lang="en-US" sz="1800" i="1" dirty="0"/>
              <a:t>Multi-Tier Approaches to the Resolution of International Disputes </a:t>
            </a:r>
            <a:r>
              <a:rPr lang="en-US" sz="1800" dirty="0"/>
              <a:t>(CUP 2022)</a:t>
            </a:r>
          </a:p>
        </p:txBody>
      </p:sp>
    </p:spTree>
    <p:extLst>
      <p:ext uri="{BB962C8B-B14F-4D97-AF65-F5344CB8AC3E}">
        <p14:creationId xmlns:p14="http://schemas.microsoft.com/office/powerpoint/2010/main" val="3947208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792781B-2BF7-344B-8985-81BF740CE1BD}"/>
              </a:ext>
            </a:extLst>
          </p:cNvPr>
          <p:cNvSpPr txBox="1">
            <a:spLocks/>
          </p:cNvSpPr>
          <p:nvPr/>
        </p:nvSpPr>
        <p:spPr>
          <a:xfrm>
            <a:off x="686318" y="1439542"/>
            <a:ext cx="7771364" cy="22860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Cross-</a:t>
            </a:r>
            <a:r>
              <a:rPr lang="en-US" sz="4000" dirty="0" err="1"/>
              <a:t>fertilisation</a:t>
            </a:r>
            <a:r>
              <a:rPr lang="en-US" sz="4000" dirty="0"/>
              <a:t> in International Commercial Arbitration, Investor-State Arbitration &amp; Mediation:</a:t>
            </a:r>
            <a:br>
              <a:rPr lang="en-US" sz="4000" dirty="0"/>
            </a:br>
            <a:r>
              <a:rPr lang="en-US" sz="4000" dirty="0"/>
              <a:t>The Good, the Bad &amp; the Ugly?</a:t>
            </a:r>
          </a:p>
        </p:txBody>
      </p:sp>
    </p:spTree>
    <p:extLst>
      <p:ext uri="{BB962C8B-B14F-4D97-AF65-F5344CB8AC3E}">
        <p14:creationId xmlns:p14="http://schemas.microsoft.com/office/powerpoint/2010/main" val="411513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7C5B-FD2C-3D46-947B-573ACCA23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9D96B-D990-8C40-8D7B-CF3EE351E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927" y="1417638"/>
            <a:ext cx="8630815" cy="3736909"/>
          </a:xfrm>
        </p:spPr>
        <p:txBody>
          <a:bodyPr>
            <a:noAutofit/>
          </a:bodyPr>
          <a:lstStyle/>
          <a:p>
            <a:pPr marL="49149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Introduction</a:t>
            </a:r>
          </a:p>
          <a:p>
            <a:pPr marL="49149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Explosion in International Arbitration [ICA then ISA]</a:t>
            </a:r>
            <a:endParaRPr lang="en-AU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Resurgence of Costs and Delays [in both fields of IA]</a:t>
            </a:r>
            <a:endParaRPr lang="en-AU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Fall of Arb-Med [i.e. with same neutral]</a:t>
            </a:r>
            <a:endParaRPr lang="en-AU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Rise of Multi-tiered Dispute Resolution Clauses </a:t>
            </a:r>
          </a:p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r>
              <a:rPr lang="en-AU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	[different neutrals: e.g. mediation before arbitration]</a:t>
            </a:r>
            <a:endParaRPr lang="en-AU" sz="2400" dirty="0"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2094912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8552A-76B0-2842-A0B4-AB30C5E84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2" y="8802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1.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144761-39A7-034C-A26E-FF9DB544F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85" y="1249073"/>
            <a:ext cx="3834882" cy="4685073"/>
          </a:xfrm>
        </p:spPr>
        <p:txBody>
          <a:bodyPr>
            <a:noAutofit/>
          </a:bodyPr>
          <a:lstStyle/>
          <a:p>
            <a:pPr indent="-457200">
              <a:spcAft>
                <a:spcPts val="1200"/>
              </a:spcAft>
            </a:pPr>
            <a:r>
              <a:rPr lang="en-US" sz="1800" dirty="0"/>
              <a:t>ADR and litigation are part of an overall system</a:t>
            </a:r>
          </a:p>
          <a:p>
            <a:pPr indent="-457200">
              <a:spcAft>
                <a:spcPts val="1200"/>
              </a:spcAft>
            </a:pPr>
            <a:r>
              <a:rPr lang="en-US" sz="1800" dirty="0"/>
              <a:t>For international DR, much discussion on interface or </a:t>
            </a:r>
            <a:r>
              <a:rPr lang="en-US" sz="1800" dirty="0" err="1"/>
              <a:t>cross-fertilisation</a:t>
            </a:r>
            <a:r>
              <a:rPr lang="en-US" sz="1800" dirty="0"/>
              <a:t> between IL &amp; ICA</a:t>
            </a:r>
          </a:p>
          <a:p>
            <a:pPr indent="-457200">
              <a:spcAft>
                <a:spcPts val="1200"/>
              </a:spcAft>
            </a:pPr>
            <a:r>
              <a:rPr lang="en-US" sz="1800" dirty="0"/>
              <a:t>Focus here more on ICA &amp; ISA i.e. foreign investors arbitrating vs host states, usually now under BITs or FTAs with home states (aka ISDS)</a:t>
            </a:r>
          </a:p>
          <a:p>
            <a:pPr indent="-457200"/>
            <a:r>
              <a:rPr lang="en-US" sz="1800" dirty="0"/>
              <a:t>Plus interface with IM (limited, but pushed also by DM)</a:t>
            </a:r>
          </a:p>
          <a:p>
            <a:pPr lvl="1" indent="-457200"/>
            <a:r>
              <a:rPr lang="en-US" sz="1800" dirty="0"/>
              <a:t>Arb-Med with same neutral</a:t>
            </a:r>
          </a:p>
          <a:p>
            <a:pPr lvl="1" indent="-457200">
              <a:spcAft>
                <a:spcPts val="1200"/>
              </a:spcAft>
            </a:pPr>
            <a:r>
              <a:rPr lang="en-US" sz="1800" dirty="0"/>
              <a:t>Med-Arb with different neutrals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735F1B-5BCF-7440-8BF8-5A6EC9757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9367" y="1753540"/>
            <a:ext cx="5174634" cy="413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604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D411A-B8CE-224C-A7EC-E1E82AC1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144008"/>
            <a:ext cx="9162662" cy="1143000"/>
          </a:xfrm>
        </p:spPr>
        <p:txBody>
          <a:bodyPr>
            <a:noAutofit/>
          </a:bodyPr>
          <a:lstStyle/>
          <a:p>
            <a:r>
              <a:rPr lang="en-AU" sz="36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2. </a:t>
            </a:r>
            <a:r>
              <a:rPr lang="en-AU" sz="34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The Explosion in International Arbitration (IA)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8D6E7-9319-F043-9A60-5355F4AB6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935" y="1381539"/>
            <a:ext cx="8542377" cy="4683358"/>
          </a:xfrm>
        </p:spPr>
        <p:txBody>
          <a:bodyPr>
            <a:noAutofit/>
          </a:bodyPr>
          <a:lstStyle/>
          <a:p>
            <a:r>
              <a:rPr lang="en-US" sz="2000" dirty="0"/>
              <a:t>Underpinned by the 1958 New York Convention</a:t>
            </a:r>
          </a:p>
          <a:p>
            <a:pPr lvl="1"/>
            <a:r>
              <a:rPr lang="en-US" sz="2000" dirty="0"/>
              <a:t>Art II stay of litigation: kickstarts the (foreign-seated) IA, i.e. </a:t>
            </a:r>
            <a:r>
              <a:rPr lang="en-US" sz="2000" u="sng" dirty="0"/>
              <a:t>first</a:t>
            </a:r>
            <a:r>
              <a:rPr lang="en-US" sz="2000" dirty="0"/>
              <a:t> phase</a:t>
            </a:r>
          </a:p>
          <a:p>
            <a:pPr lvl="1"/>
            <a:r>
              <a:rPr lang="en-US" sz="2000" dirty="0"/>
              <a:t>Art V enforcement of awards (with limited exceptions … not: error of substantive law): regulates the </a:t>
            </a:r>
            <a:r>
              <a:rPr lang="en-US" sz="2000" u="sng" dirty="0"/>
              <a:t>last</a:t>
            </a:r>
            <a:r>
              <a:rPr lang="en-US" sz="2000" dirty="0"/>
              <a:t> phase</a:t>
            </a:r>
          </a:p>
          <a:p>
            <a:pPr lvl="2"/>
            <a:r>
              <a:rPr lang="en-US" sz="2000" dirty="0"/>
              <a:t>Australia ratified in 1975 (Singapore 1986)</a:t>
            </a:r>
          </a:p>
          <a:p>
            <a:pPr marL="914400" lvl="2" indent="0">
              <a:buNone/>
            </a:pPr>
            <a:endParaRPr lang="en-US" sz="2000" dirty="0"/>
          </a:p>
          <a:p>
            <a:r>
              <a:rPr lang="en-US" sz="2000" dirty="0"/>
              <a:t>And by the UNCITRAL Model Law (1985, </a:t>
            </a:r>
            <a:r>
              <a:rPr lang="en-US" sz="2000" dirty="0" err="1"/>
              <a:t>rev’d</a:t>
            </a:r>
            <a:r>
              <a:rPr lang="en-US" sz="2000" dirty="0"/>
              <a:t> 2006 for interim measures)</a:t>
            </a:r>
          </a:p>
          <a:p>
            <a:pPr lvl="1"/>
            <a:r>
              <a:rPr lang="en-US" sz="2000" dirty="0"/>
              <a:t>Drawing on NYC concepts and especially (opt-in) 1976 UNCITRAL Arbitration Rules, to regulate especially the </a:t>
            </a:r>
            <a:r>
              <a:rPr lang="en-US" sz="2000" u="sng" dirty="0"/>
              <a:t>middle</a:t>
            </a:r>
            <a:r>
              <a:rPr lang="en-US" sz="2000" dirty="0"/>
              <a:t> phase at ICA seat</a:t>
            </a:r>
          </a:p>
          <a:p>
            <a:pPr lvl="2"/>
            <a:r>
              <a:rPr lang="en-US" sz="2000" dirty="0"/>
              <a:t>Australia quite quick to adopt, in 1989 like HK (Singapore 1994), then 2010-17 as core also for domestic arbitrations</a:t>
            </a:r>
          </a:p>
          <a:p>
            <a:pPr lvl="2"/>
            <a:r>
              <a:rPr lang="en-US" sz="2000" dirty="0"/>
              <a:t>But still struggles to attract many ICA cases!</a:t>
            </a:r>
          </a:p>
        </p:txBody>
      </p:sp>
    </p:spTree>
    <p:extLst>
      <p:ext uri="{BB962C8B-B14F-4D97-AF65-F5344CB8AC3E}">
        <p14:creationId xmlns:p14="http://schemas.microsoft.com/office/powerpoint/2010/main" val="129888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D0B3C-9462-1740-A014-706D42BFC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542" y="833221"/>
            <a:ext cx="8537510" cy="538295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000" dirty="0"/>
              <a:t>Spread “East” of ICA especially over last 20 years (Reyes &amp; Gu ‘18)</a:t>
            </a:r>
            <a:r>
              <a:rPr lang="en-AU" sz="2000" dirty="0"/>
              <a:t>:</a:t>
            </a:r>
          </a:p>
          <a:p>
            <a:pPr lvl="1">
              <a:lnSpc>
                <a:spcPct val="120000"/>
              </a:lnSpc>
            </a:pPr>
            <a:r>
              <a:rPr lang="en-AU" sz="2000" dirty="0"/>
              <a:t>Adopting first NYC, then ML</a:t>
            </a:r>
          </a:p>
          <a:p>
            <a:pPr lvl="1">
              <a:lnSpc>
                <a:spcPct val="120000"/>
              </a:lnSpc>
            </a:pPr>
            <a:r>
              <a:rPr lang="en-AU" sz="2000" dirty="0"/>
              <a:t>Emergence of pro-arbitration case law </a:t>
            </a:r>
          </a:p>
          <a:p>
            <a:pPr lvl="2">
              <a:lnSpc>
                <a:spcPct val="120000"/>
              </a:lnSpc>
            </a:pPr>
            <a:r>
              <a:rPr lang="en-AU" sz="1500" dirty="0"/>
              <a:t>e.g. narrowing ‘public policy’ objection to awards, so ‘deference’ to arbitrators’ rulings on procedure: US/UK </a:t>
            </a:r>
            <a:r>
              <a:rPr lang="en-AU" sz="1500" dirty="0">
                <a:sym typeface="Wingdings" panose="05000000000000000000" pitchFamily="2" charset="2"/>
              </a:rPr>
              <a:t> HK  Singapore  Australia (in: Ferrari &amp; Rosenfeld eds, Kluwer ‘23)</a:t>
            </a:r>
            <a:endParaRPr lang="en-AU" dirty="0"/>
          </a:p>
          <a:p>
            <a:pPr lvl="1">
              <a:lnSpc>
                <a:spcPct val="120000"/>
              </a:lnSpc>
            </a:pPr>
            <a:r>
              <a:rPr lang="en-AU" sz="2000" dirty="0"/>
              <a:t>At least one dedicated IA institution </a:t>
            </a:r>
          </a:p>
          <a:p>
            <a:pPr lvl="2">
              <a:lnSpc>
                <a:spcPct val="120000"/>
              </a:lnSpc>
            </a:pPr>
            <a:r>
              <a:rPr lang="en-AU" sz="1600" dirty="0"/>
              <a:t>or several, in PRC; </a:t>
            </a:r>
            <a:r>
              <a:rPr lang="en-AU" sz="1600" dirty="0" err="1"/>
              <a:t>cf</a:t>
            </a:r>
            <a:r>
              <a:rPr lang="en-AU" sz="1600" dirty="0"/>
              <a:t> India (ad hoc arbs)</a:t>
            </a:r>
          </a:p>
          <a:p>
            <a:pPr lvl="2">
              <a:lnSpc>
                <a:spcPct val="120000"/>
              </a:lnSpc>
            </a:pPr>
            <a:r>
              <a:rPr lang="en-AU" sz="1500" dirty="0"/>
              <a:t>e.g. ACICA from ‘85 in Melbourne (rebooted in Sydney)</a:t>
            </a:r>
          </a:p>
          <a:p>
            <a:pPr lvl="2">
              <a:lnSpc>
                <a:spcPct val="120000"/>
              </a:lnSpc>
            </a:pPr>
            <a:r>
              <a:rPr lang="en-AU" sz="1500" dirty="0"/>
              <a:t>SIAC </a:t>
            </a:r>
            <a:r>
              <a:rPr lang="en-AU" sz="1500" dirty="0">
                <a:sym typeface="Wingdings" panose="05000000000000000000" pitchFamily="2" charset="2"/>
              </a:rPr>
              <a:t> </a:t>
            </a:r>
            <a:r>
              <a:rPr lang="en-AU" sz="1500" dirty="0"/>
              <a:t>HKIAC, (KLRCA rebooted as) AIAC, KCAB, VIAC</a:t>
            </a:r>
            <a:endParaRPr lang="en-AU" dirty="0"/>
          </a:p>
          <a:p>
            <a:pPr lvl="1">
              <a:lnSpc>
                <a:spcPct val="120000"/>
              </a:lnSpc>
            </a:pPr>
            <a:r>
              <a:rPr lang="en-AU" sz="2100" dirty="0"/>
              <a:t>Other supportive ‘infrastructure’ (including university-level &amp; professional training)</a:t>
            </a:r>
          </a:p>
          <a:p>
            <a:pPr lvl="2"/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BAC986-1FE1-CFFD-191E-9CBE332783D3}"/>
              </a:ext>
            </a:extLst>
          </p:cNvPr>
          <p:cNvSpPr txBox="1"/>
          <p:nvPr/>
        </p:nvSpPr>
        <p:spPr>
          <a:xfrm>
            <a:off x="174948" y="6216179"/>
            <a:ext cx="53231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2. The Explosion in International Arbitration (IA) cont’d</a:t>
            </a:r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01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FEB1-14B2-CE4B-B1DE-65FC90D69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86" y="181969"/>
            <a:ext cx="9053027" cy="5422252"/>
          </a:xfrm>
        </p:spPr>
        <p:txBody>
          <a:bodyPr>
            <a:normAutofit/>
          </a:bodyPr>
          <a:lstStyle/>
          <a:p>
            <a:pPr marL="525600" lvl="1" indent="0">
              <a:lnSpc>
                <a:spcPct val="120000"/>
              </a:lnSpc>
              <a:buNone/>
            </a:pPr>
            <a:endParaRPr lang="en-AU" sz="1800" dirty="0"/>
          </a:p>
          <a:p>
            <a:pPr>
              <a:lnSpc>
                <a:spcPct val="120000"/>
              </a:lnSpc>
            </a:pPr>
            <a:r>
              <a:rPr lang="en-AU" sz="2000" dirty="0"/>
              <a:t>Gradual increase in ISA involving Asian parties</a:t>
            </a:r>
          </a:p>
          <a:p>
            <a:pPr lvl="1">
              <a:lnSpc>
                <a:spcPct val="120000"/>
              </a:lnSpc>
            </a:pPr>
            <a:r>
              <a:rPr lang="en-AU" sz="2000" dirty="0"/>
              <a:t>More treaties, with full advance consent (e.g. PRC, Thailand) + more FDI = disputes</a:t>
            </a:r>
          </a:p>
          <a:p>
            <a:pPr lvl="1">
              <a:lnSpc>
                <a:spcPct val="120000"/>
              </a:lnSpc>
            </a:pPr>
            <a:r>
              <a:rPr lang="en-AU" sz="2000" dirty="0"/>
              <a:t>Fewer “institutional barriers” (e.g. local experts), but not all ratify 1965 ICSID Convention</a:t>
            </a:r>
          </a:p>
          <a:p>
            <a:pPr lvl="1">
              <a:lnSpc>
                <a:spcPct val="120000"/>
              </a:lnSpc>
            </a:pPr>
            <a:endParaRPr lang="en-AU" sz="1800" dirty="0"/>
          </a:p>
          <a:p>
            <a:pPr lvl="1">
              <a:lnSpc>
                <a:spcPct val="120000"/>
              </a:lnSpc>
            </a:pPr>
            <a:endParaRPr lang="en-AU" sz="1800" dirty="0"/>
          </a:p>
          <a:p>
            <a:pPr lvl="1">
              <a:lnSpc>
                <a:spcPct val="120000"/>
              </a:lnSpc>
            </a:pPr>
            <a:endParaRPr lang="en-AU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8253A9-0E87-6765-3554-16474B5FFE11}"/>
              </a:ext>
            </a:extLst>
          </p:cNvPr>
          <p:cNvSpPr txBox="1"/>
          <p:nvPr/>
        </p:nvSpPr>
        <p:spPr>
          <a:xfrm>
            <a:off x="90973" y="6122873"/>
            <a:ext cx="53231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600" dirty="0">
                <a:solidFill>
                  <a:schemeClr val="bg1"/>
                </a:solidFill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2. The Explosion in International Arbitration (IA) cont’d</a:t>
            </a:r>
            <a:endParaRPr lang="en-A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088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3B45-5FD1-4C43-BD67-7D0121DE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563" y="102637"/>
            <a:ext cx="8229600" cy="1143000"/>
          </a:xfrm>
        </p:spPr>
        <p:txBody>
          <a:bodyPr>
            <a:normAutofit/>
          </a:bodyPr>
          <a:lstStyle/>
          <a:p>
            <a:r>
              <a:rPr lang="en-AU" sz="3600" dirty="0">
                <a:latin typeface="Calibri" panose="020F0502020204030204" pitchFamily="34" charset="0"/>
                <a:ea typeface="MS Mincho" panose="02020609040205080304" pitchFamily="49" charset="-128"/>
                <a:cs typeface="Calibri" panose="020F0502020204030204" pitchFamily="34" charset="0"/>
              </a:rPr>
              <a:t>YET: 3. Resurgent Costs and Delays 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8B852-CD08-174E-B5A2-F0A3B815F5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97" y="1350606"/>
            <a:ext cx="3172407" cy="4156787"/>
          </a:xfrm>
        </p:spPr>
        <p:txBody>
          <a:bodyPr>
            <a:noAutofit/>
          </a:bodyPr>
          <a:lstStyle/>
          <a:p>
            <a:r>
              <a:rPr lang="en-US" sz="2000" dirty="0"/>
              <a:t>Déjà vu? Like 70s-80s, leading from mid-1990s to some countermeasures (</a:t>
            </a:r>
            <a:r>
              <a:rPr lang="en-US" sz="2000" dirty="0" err="1"/>
              <a:t>eg</a:t>
            </a:r>
            <a:r>
              <a:rPr lang="en-US" sz="2000" dirty="0"/>
              <a:t> Rules reforms, revised Model Law)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But resurgent costs &amp; delays this century not so obviously driven by national (Anglo-American) litigation style, as IA is more global</a:t>
            </a:r>
            <a:endParaRPr lang="en-AU" sz="2000" dirty="0"/>
          </a:p>
        </p:txBody>
      </p:sp>
      <p:pic>
        <p:nvPicPr>
          <p:cNvPr id="5" name="Content Placeholder 4" descr="A diagram of an old time diagram&#10;&#10;Description automatically generated with medium confidence">
            <a:extLst>
              <a:ext uri="{FF2B5EF4-FFF2-40B4-BE49-F238E27FC236}">
                <a16:creationId xmlns:a16="http://schemas.microsoft.com/office/drawing/2014/main" id="{5B8B47DC-D6FD-D443-A8E4-0C5E49CA7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3296" y="1455576"/>
            <a:ext cx="5752253" cy="441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87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1475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Prof Luke Nottage  PhD, LLD</vt:lpstr>
      <vt:lpstr>PowerPoint Presentation</vt:lpstr>
      <vt:lpstr>Overview</vt:lpstr>
      <vt:lpstr>1. Introduction</vt:lpstr>
      <vt:lpstr>2. The Explosion in International Arbitration (IA)</vt:lpstr>
      <vt:lpstr>PowerPoint Presentation</vt:lpstr>
      <vt:lpstr>PowerPoint Presentation</vt:lpstr>
      <vt:lpstr>YET: 3. Resurgent Costs and Delays </vt:lpstr>
      <vt:lpstr>PowerPoint Presentation</vt:lpstr>
      <vt:lpstr>So: what now drives IA costs and delays? </vt:lpstr>
      <vt:lpstr>PowerPoint Presentation</vt:lpstr>
      <vt:lpstr>PowerPoint Presentation</vt:lpstr>
      <vt:lpstr>4. The Fall of Arb-Med</vt:lpstr>
      <vt:lpstr>PowerPoint Presentation</vt:lpstr>
      <vt:lpstr>5. The Rise of Med-Arb etc.</vt:lpstr>
      <vt:lpstr>PowerPoint Presentation</vt:lpstr>
      <vt:lpstr>PowerPoint Presentation</vt:lpstr>
      <vt:lpstr>6. Conclusions</vt:lpstr>
      <vt:lpstr>Further reading: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Lockhart</dc:creator>
  <cp:lastModifiedBy>ADC Associate</cp:lastModifiedBy>
  <cp:revision>45</cp:revision>
  <cp:lastPrinted>2017-03-16T00:00:05Z</cp:lastPrinted>
  <dcterms:created xsi:type="dcterms:W3CDTF">2015-05-28T01:08:22Z</dcterms:created>
  <dcterms:modified xsi:type="dcterms:W3CDTF">2024-02-26T06:29:48Z</dcterms:modified>
</cp:coreProperties>
</file>